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>
  <a:tblStyle styleId="{749F39E5-A386-4D17-A116-7806A2B74026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E7E6"/>
          </a:solidFill>
        </a:fill>
      </a:tcStyle>
    </a:wholeTbl>
    <a:band1H>
      <a:tcTxStyle/>
      <a:tcStyle>
        <a:tcBdr/>
        <a:fill>
          <a:solidFill>
            <a:srgbClr val="E0CC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CC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691" y="-9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"/>
          <p:cNvSpPr txBox="1"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0" y="4323810"/>
            <a:ext cx="1744652" cy="778589"/>
          </a:xfrm>
          <a:custGeom>
            <a:avLst/>
            <a:gdLst/>
            <a:ahLst/>
            <a:cxnLst/>
            <a:rect l="l" t="t" r="r" b="b"/>
            <a:pathLst>
              <a:path w="372" h="166" extrusionOk="0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52" name="Google Shape;52;p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"/>
          <p:cNvSpPr txBox="1"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"/>
          <p:cNvSpPr txBox="1"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body" idx="2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67" name="Google Shape;67;p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sz="20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body" idx="1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body" idx="2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8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8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8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3" name="Google Shape;93;p9"/>
          <p:cNvSpPr txBox="1">
            <a:spLocks noGrp="1"/>
          </p:cNvSpPr>
          <p:nvPr>
            <p:ph type="body" idx="2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4" name="Google Shape;94;p9"/>
          <p:cNvSpPr txBox="1">
            <a:spLocks noGrp="1"/>
          </p:cNvSpPr>
          <p:nvPr>
            <p:ph type="body" idx="3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5" name="Google Shape;95;p9"/>
          <p:cNvSpPr txBox="1">
            <a:spLocks noGrp="1"/>
          </p:cNvSpPr>
          <p:nvPr>
            <p:ph type="body" idx="4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"/>
          <p:cNvSpPr txBox="1"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0"/>
          <p:cNvSpPr>
            <a:spLocks noGrp="1"/>
          </p:cNvSpPr>
          <p:nvPr>
            <p:ph type="pic" idx="2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0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0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1"/>
          <p:cNvSpPr txBox="1"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1"/>
          <p:cNvSpPr txBox="1"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1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2"/>
          <p:cNvSpPr txBox="1">
            <a:spLocks noGrp="1"/>
          </p:cNvSpPr>
          <p:nvPr>
            <p:ph type="body" idx="1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body" idx="2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2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2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23" name="Google Shape;123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4" name="Google Shape;124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 txBox="1"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body" idx="1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3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6" name="Google Shape;136;p1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4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4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40" name="Google Shape;140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41" name="Google Shape;141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"/>
          <p:cNvSpPr txBox="1"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5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6" name="Google Shape;146;p1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5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5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6"/>
          <p:cNvSpPr txBox="1">
            <a:spLocks noGrp="1"/>
          </p:cNvSpPr>
          <p:nvPr>
            <p:ph type="body" idx="1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53" name="Google Shape;153;p1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>
            <a:spLocks noGrp="1"/>
          </p:cNvSpPr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body" idx="1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60" name="Google Shape;160;p1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1" name="Google Shape;11;p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1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4" name="Google Shape;24;p1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1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1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9" name="Google Shape;39;p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0" name="Google Shape;40;p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1" name="Google Shape;41;p1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etjorhat.i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director@neist.res.in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etjorhat.in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>
            <a:spLocks noGrp="1"/>
          </p:cNvSpPr>
          <p:nvPr>
            <p:ph type="ctrTitle"/>
          </p:nvPr>
        </p:nvSpPr>
        <p:spPr>
          <a:xfrm>
            <a:off x="4534678" y="3359019"/>
            <a:ext cx="5084134" cy="1343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ambria"/>
              <a:buNone/>
            </a:pPr>
            <a: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3100" b="1" dirty="0" smtClean="0">
                <a:latin typeface="Cambria"/>
                <a:ea typeface="Cambria"/>
                <a:cs typeface="Cambria"/>
                <a:sym typeface="Cambria"/>
              </a:rPr>
              <a:t>INITIATIVE </a:t>
            </a:r>
            <a:r>
              <a:rPr lang="en-US" sz="3100" b="1" dirty="0">
                <a:latin typeface="Cambria"/>
                <a:ea typeface="Cambria"/>
                <a:cs typeface="Cambria"/>
                <a:sym typeface="Cambria"/>
              </a:rPr>
              <a:t>BY </a:t>
            </a:r>
            <a:r>
              <a:rPr lang="en-US" sz="3600" b="1" dirty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3600" b="1" dirty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3600" b="1" dirty="0" smtClean="0">
                <a:latin typeface="Cambria"/>
                <a:ea typeface="Cambria"/>
                <a:cs typeface="Cambria"/>
                <a:sym typeface="Cambria"/>
              </a:rPr>
              <a:t>DIET JORHAT, TITABAR                       </a:t>
            </a:r>
            <a:br>
              <a:rPr lang="en-US" sz="36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2200" b="1" i="1" dirty="0" smtClean="0">
                <a:latin typeface="Cambria"/>
                <a:ea typeface="Cambria"/>
                <a:cs typeface="Cambria"/>
                <a:sym typeface="Cambria"/>
              </a:rPr>
              <a:t>CENTRE OF EXCELLENCE</a:t>
            </a:r>
            <a:endParaRPr sz="2700" i="1"/>
          </a:p>
        </p:txBody>
      </p:sp>
      <p:sp>
        <p:nvSpPr>
          <p:cNvPr id="169" name="Google Shape;169;p18"/>
          <p:cNvSpPr txBox="1">
            <a:spLocks noGrp="1"/>
          </p:cNvSpPr>
          <p:nvPr>
            <p:ph type="subTitle" idx="1"/>
          </p:nvPr>
        </p:nvSpPr>
        <p:spPr>
          <a:xfrm>
            <a:off x="3018360" y="4618495"/>
            <a:ext cx="6600451" cy="937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lang="en-US" sz="3200" b="1" dirty="0" smtClean="0">
              <a:solidFill>
                <a:srgbClr val="49552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3200" b="1" dirty="0" smtClean="0">
                <a:solidFill>
                  <a:srgbClr val="495526"/>
                </a:solidFill>
              </a:rPr>
              <a:t>      Turning </a:t>
            </a:r>
            <a:r>
              <a:rPr lang="en-US" sz="3200" b="1" dirty="0">
                <a:solidFill>
                  <a:srgbClr val="495526"/>
                </a:solidFill>
              </a:rPr>
              <a:t>Waste into Wealth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3270585" y="6257942"/>
            <a:ext cx="60960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Please log into </a:t>
            </a:r>
            <a:r>
              <a:rPr lang="en-US" sz="11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www.dietjorhat.in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 address: dietjorhat@rediffmail.com</a:t>
            </a:r>
            <a:endParaRPr/>
          </a:p>
        </p:txBody>
      </p:sp>
      <p:pic>
        <p:nvPicPr>
          <p:cNvPr id="5" name="Picture 4" descr="C:\Users\DELL\Desktop\IMG-20250718-WA001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4865" y="438539"/>
            <a:ext cx="9535885" cy="2808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4376" y="3462514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>
            <a:spLocks noGrp="1"/>
          </p:cNvSpPr>
          <p:nvPr>
            <p:ph type="title"/>
          </p:nvPr>
        </p:nvSpPr>
        <p:spPr>
          <a:xfrm>
            <a:off x="1981200" y="512597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Font typeface="Cambria"/>
              <a:buNone/>
            </a:pPr>
            <a:r>
              <a:rPr lang="en-US" sz="48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OUR VISION</a:t>
            </a:r>
            <a:endParaRPr/>
          </a:p>
        </p:txBody>
      </p:sp>
      <p:sp>
        <p:nvSpPr>
          <p:cNvPr id="176" name="Google Shape;176;p19"/>
          <p:cNvSpPr txBox="1">
            <a:spLocks noGrp="1"/>
          </p:cNvSpPr>
          <p:nvPr>
            <p:ph type="body" idx="1"/>
          </p:nvPr>
        </p:nvSpPr>
        <p:spPr>
          <a:xfrm>
            <a:off x="2054351" y="2133601"/>
            <a:ext cx="8506969" cy="2900218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DDE6C3"/>
              </a:gs>
            </a:gsLst>
            <a:path path="circle">
              <a:fillToRect/>
            </a:path>
            <a:tileRect/>
          </a:gradFill>
          <a:ln w="1587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AS A CENTRE OF EXCELLENCE WE ENVISION TO ACT AS A CATALYST IN SHAPING A LEARNING ENVIRONMENT BY GROOMING LEARNING TEACHERS, PARTNERING WITH A LEARNING COMMUNITY AND CREATING A QUALITY EDUCATION SYSTEM THROUGH CONTINUOUS PROFESSIONAL DEVELOPMENT PROGRAMMES, INNOVATIVE AND TRANSFORMING PRACTICES</a:t>
            </a: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74933" y="131486"/>
            <a:ext cx="1323197" cy="1146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 txBox="1">
            <a:spLocks noGrp="1"/>
          </p:cNvSpPr>
          <p:nvPr>
            <p:ph type="title"/>
          </p:nvPr>
        </p:nvSpPr>
        <p:spPr>
          <a:xfrm>
            <a:off x="1366982" y="100584"/>
            <a:ext cx="9017554" cy="1115568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mbria"/>
              <a:buNone/>
            </a:pPr>
            <a:r>
              <a:rPr lang="en-US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EMPOWERING STUDENT TEACHERS FOR SUSTAINABLE WASTE MANAGEMENT</a:t>
            </a:r>
            <a:endParaRPr/>
          </a:p>
        </p:txBody>
      </p:sp>
      <p:sp>
        <p:nvSpPr>
          <p:cNvPr id="182" name="Google Shape;182;p20"/>
          <p:cNvSpPr txBox="1">
            <a:spLocks noGrp="1"/>
          </p:cNvSpPr>
          <p:nvPr>
            <p:ph type="body" idx="1"/>
          </p:nvPr>
        </p:nvSpPr>
        <p:spPr>
          <a:xfrm>
            <a:off x="1902691" y="1425600"/>
            <a:ext cx="835890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 b="1">
                <a:solidFill>
                  <a:schemeClr val="accent5"/>
                </a:solidFill>
                <a:latin typeface="Arial Black"/>
                <a:ea typeface="Arial Black"/>
                <a:cs typeface="Arial Black"/>
                <a:sym typeface="Arial Black"/>
              </a:rPr>
              <a:t>Towards a Greener Campus</a:t>
            </a:r>
            <a:endParaRPr/>
          </a:p>
        </p:txBody>
      </p:sp>
      <p:pic>
        <p:nvPicPr>
          <p:cNvPr id="183" name="Google Shape;183;p20" descr="C:\Users\DELL\Desktop\IMG-20250705-WA001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0396" y="2315497"/>
            <a:ext cx="5364481" cy="4023361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34262" y="140816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"/>
          <p:cNvSpPr txBox="1">
            <a:spLocks noGrp="1"/>
          </p:cNvSpPr>
          <p:nvPr>
            <p:ph type="title"/>
          </p:nvPr>
        </p:nvSpPr>
        <p:spPr>
          <a:xfrm>
            <a:off x="1791855" y="624110"/>
            <a:ext cx="971275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Cambria"/>
              <a:buNone/>
            </a:pPr>
            <a:r>
              <a:rPr lang="en-US" sz="40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BACKGROUND </a:t>
            </a:r>
            <a:endParaRPr/>
          </a:p>
        </p:txBody>
      </p:sp>
      <p:sp>
        <p:nvSpPr>
          <p:cNvPr id="189" name="Google Shape;189;p21"/>
          <p:cNvSpPr txBox="1">
            <a:spLocks noGrp="1"/>
          </p:cNvSpPr>
          <p:nvPr>
            <p:ph type="body" idx="1"/>
          </p:nvPr>
        </p:nvSpPr>
        <p:spPr>
          <a:xfrm>
            <a:off x="1357745" y="1653310"/>
            <a:ext cx="10109921" cy="483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   	 </a:t>
            </a: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Assam Science Technology and Environment </a:t>
            </a: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Council </a:t>
            </a: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(ASTEC)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conducted a Green Audit’ for DIET </a:t>
            </a: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Jorhat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. The audit involved </a:t>
            </a: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biodiversity (Green Campus)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 as the target area . The report provided recommendation that can be used to develop  an </a:t>
            </a: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‘Environmental </a:t>
            </a: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Management Plan’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which is to be followed to minimize the impact on the institutional working framework.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   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400" b="1" u="sng" dirty="0">
                <a:latin typeface="Arial"/>
                <a:ea typeface="Arial"/>
                <a:cs typeface="Arial"/>
                <a:sym typeface="Arial"/>
              </a:rPr>
              <a:t>Objectives of Green Campus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100000"/>
              <a:buChar char="🠶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To foster a long term environment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100000"/>
              <a:buChar char="🠶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To ensure optimum environment for learning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100000"/>
              <a:buChar char="🠶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To create a balanced ecosystem for everyone associated to the institution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dirty="0"/>
              <a:t>.</a:t>
            </a:r>
            <a:endParaRPr/>
          </a:p>
          <a:p>
            <a:pPr marL="342900" lvl="0" indent="-237172" algn="l" rtl="0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53486" y="112824"/>
            <a:ext cx="1420089" cy="1230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"/>
          <p:cNvSpPr txBox="1">
            <a:spLocks noGrp="1"/>
          </p:cNvSpPr>
          <p:nvPr>
            <p:ph type="title"/>
          </p:nvPr>
        </p:nvSpPr>
        <p:spPr>
          <a:xfrm>
            <a:off x="1662545" y="438539"/>
            <a:ext cx="8927700" cy="11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Cambria"/>
              <a:buNone/>
            </a:pPr>
            <a:r>
              <a:rPr lang="en-US" b="1" dirty="0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GREEN AUDIT AND BIODIVERSITY REGISTER BY ASTEC </a:t>
            </a:r>
            <a:endParaRPr/>
          </a:p>
        </p:txBody>
      </p:sp>
      <p:pic>
        <p:nvPicPr>
          <p:cNvPr id="195" name="Google Shape;195;p22" descr="Screenshot_20250715-202745.Drive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482087" y="2382981"/>
            <a:ext cx="3811162" cy="377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 descr="Screenshot_20250715-202816.Drive.pn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066970" y="2394093"/>
            <a:ext cx="3905830" cy="3767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53486" y="215461"/>
            <a:ext cx="1323197" cy="1146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1981200" y="609600"/>
            <a:ext cx="8229600" cy="1237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ct val="100000"/>
              <a:buFont typeface="Cambria"/>
              <a:buNone/>
            </a:pPr>
            <a:r>
              <a:rPr lang="en-US" sz="4000" b="1" spc="300" dirty="0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  <a:t>TURNING WASTE INTO WEALTH :OUR INITIATIVE 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sz="3100" b="1" dirty="0"/>
              <a:t> </a:t>
            </a:r>
            <a:endParaRPr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1763486" y="2844800"/>
            <a:ext cx="8447314" cy="306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24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Establishment of an Environmental Management System (EMS) comprising of faculty members , staff and student volunteers to ensure coordination of all green initiatives and help institutionalize environmental practices.</a:t>
            </a:r>
            <a:endParaRPr b="1"/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cxnSp>
        <p:nvCxnSpPr>
          <p:cNvPr id="203" name="Google Shape;203;p23"/>
          <p:cNvCxnSpPr/>
          <p:nvPr/>
        </p:nvCxnSpPr>
        <p:spPr>
          <a:xfrm>
            <a:off x="600364" y="1764145"/>
            <a:ext cx="11083636" cy="0"/>
          </a:xfrm>
          <a:prstGeom prst="straightConnector1">
            <a:avLst/>
          </a:prstGeom>
          <a:noFill/>
          <a:ln w="9525" cap="rnd" cmpd="sng">
            <a:solidFill>
              <a:srgbClr val="8BA248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50286" y="140816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"/>
          <p:cNvSpPr txBox="1">
            <a:spLocks noGrp="1"/>
          </p:cNvSpPr>
          <p:nvPr>
            <p:ph type="title"/>
          </p:nvPr>
        </p:nvSpPr>
        <p:spPr>
          <a:xfrm>
            <a:off x="1888836" y="671802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dirty="0"/>
              <a:t> </a:t>
            </a:r>
            <a:r>
              <a:rPr lang="en-US" sz="4000" b="1" dirty="0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OUR FOCUS</a:t>
            </a:r>
            <a:endParaRPr sz="4000" b="1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9" name="Google Shape;209;p24"/>
          <p:cNvSpPr txBox="1">
            <a:spLocks noGrp="1"/>
          </p:cNvSpPr>
          <p:nvPr>
            <p:ph type="body" idx="1"/>
          </p:nvPr>
        </p:nvSpPr>
        <p:spPr>
          <a:xfrm>
            <a:off x="1256146" y="2133600"/>
            <a:ext cx="10058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just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>
                <a:latin typeface="Cambria"/>
                <a:ea typeface="Cambria"/>
                <a:cs typeface="Cambria"/>
                <a:sym typeface="Cambria"/>
              </a:rPr>
              <a:t>1. Waste segregation and comprehensive management plan</a:t>
            </a:r>
            <a:endParaRPr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sz="2800" dirty="0">
                <a:latin typeface="Cambria"/>
                <a:ea typeface="Cambria"/>
                <a:cs typeface="Cambria"/>
                <a:sym typeface="Cambria"/>
              </a:rPr>
              <a:t>  2. Community outreach and extension </a:t>
            </a:r>
            <a:r>
              <a:rPr lang="en-US" sz="2800" dirty="0" err="1">
                <a:latin typeface="Cambria"/>
                <a:ea typeface="Cambria"/>
                <a:cs typeface="Cambria"/>
                <a:sym typeface="Cambria"/>
              </a:rPr>
              <a:t>programme</a:t>
            </a:r>
            <a:r>
              <a:rPr lang="en-US" sz="2800" dirty="0">
                <a:latin typeface="Cambria"/>
                <a:ea typeface="Cambria"/>
                <a:cs typeface="Cambria"/>
                <a:sym typeface="Cambria"/>
              </a:rPr>
              <a:t>.</a:t>
            </a:r>
            <a:endParaRPr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MOTTO</a:t>
            </a:r>
            <a:r>
              <a:rPr lang="en-US" sz="2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>Teaching for Tomorrow: A Sustainable Waste Initiative</a:t>
            </a:r>
            <a:r>
              <a:rPr lang="en-US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</a:br>
            <a:endParaRPr sz="2800" b="1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18237" y="234121"/>
            <a:ext cx="1398558" cy="12121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5"/>
          <p:cNvSpPr txBox="1">
            <a:spLocks noGrp="1"/>
          </p:cNvSpPr>
          <p:nvPr>
            <p:ph type="title"/>
          </p:nvPr>
        </p:nvSpPr>
        <p:spPr>
          <a:xfrm>
            <a:off x="508001" y="704088"/>
            <a:ext cx="10016930" cy="74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ambria"/>
              <a:buNone/>
            </a:pPr>
            <a:r>
              <a:rPr lang="en-US" dirty="0">
                <a:latin typeface="Cambria"/>
                <a:ea typeface="Cambria"/>
                <a:cs typeface="Cambria"/>
                <a:sym typeface="Cambria"/>
              </a:rPr>
              <a:t>             </a:t>
            </a:r>
            <a:r>
              <a:rPr lang="en-US" b="1" dirty="0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  <a:t>WASTE WITHIN AND OUTSIDE THE CAMPUS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15" name="Google Shape;215;p25" descr="C:\Users\DELL\Desktop\IMG-20250705-WA001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3834" y="2080779"/>
            <a:ext cx="5215328" cy="353493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16" name="Google Shape;216;p25" descr="C:\Users\DELL\Documents\SCERTPPT\114923725 (1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7502" y="2080779"/>
            <a:ext cx="5097735" cy="353493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53486" y="242596"/>
            <a:ext cx="1388782" cy="1203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6"/>
          <p:cNvSpPr txBox="1">
            <a:spLocks noGrp="1"/>
          </p:cNvSpPr>
          <p:nvPr>
            <p:ph type="title"/>
          </p:nvPr>
        </p:nvSpPr>
        <p:spPr>
          <a:xfrm>
            <a:off x="1625600" y="461818"/>
            <a:ext cx="8661400" cy="909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ct val="90000"/>
              <a:buFont typeface="Cambria"/>
              <a:buNone/>
            </a:pPr>
            <a:r>
              <a:rPr lang="en-US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  <a:t>                     </a:t>
            </a:r>
            <a:r>
              <a:rPr lang="en-US" sz="40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COLLECTION OF WASTE</a:t>
            </a:r>
            <a:endParaRPr sz="4000">
              <a:solidFill>
                <a:srgbClr val="49552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22" name="Google Shape;222;p26" descr="C:\Users\DELL\Documents\SCERTPPT\IMG-20250710-WA004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7000" y="1532081"/>
            <a:ext cx="4435764" cy="2874819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  <p:pic>
        <p:nvPicPr>
          <p:cNvPr id="223" name="Google Shape;223;p26" descr="C:\Users\DELL\Documents\SCERTPPT\IMG-20250714-WA003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35418" y="1625600"/>
            <a:ext cx="6807200" cy="3405910"/>
          </a:xfrm>
          <a:prstGeom prst="rect">
            <a:avLst/>
          </a:prstGeom>
          <a:solidFill>
            <a:srgbClr val="ECECEC"/>
          </a:solidFill>
          <a:ln w="190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36195" dist="12700" dir="11400000" algn="tl" rotWithShape="0">
              <a:srgbClr val="000000">
                <a:alpha val="32941"/>
              </a:srgbClr>
            </a:outerShdw>
          </a:effectLst>
        </p:spPr>
      </p:pic>
      <p:pic>
        <p:nvPicPr>
          <p:cNvPr id="224" name="Google Shape;224;p26" descr="C:\Users\DELL\Documents\SCERTPPT\IMG-20250714-WA003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46582" y="3983182"/>
            <a:ext cx="4087091" cy="2491509"/>
          </a:xfrm>
          <a:prstGeom prst="rect">
            <a:avLst/>
          </a:prstGeom>
          <a:solidFill>
            <a:srgbClr val="ECECEC"/>
          </a:solidFill>
          <a:ln w="190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36195" dist="12700" dir="11400000" algn="tl" rotWithShape="0">
              <a:srgbClr val="000000">
                <a:alpha val="32941"/>
              </a:srgbClr>
            </a:outerShdw>
          </a:effectLst>
        </p:spPr>
      </p:pic>
      <p:pic>
        <p:nvPicPr>
          <p:cNvPr id="6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6768" y="251926"/>
            <a:ext cx="1378016" cy="11943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>
            <a:spLocks noGrp="1"/>
          </p:cNvSpPr>
          <p:nvPr>
            <p:ph type="title"/>
          </p:nvPr>
        </p:nvSpPr>
        <p:spPr>
          <a:xfrm>
            <a:off x="2189019" y="624110"/>
            <a:ext cx="9315594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600"/>
              <a:buFont typeface="Cambria"/>
              <a:buNone/>
            </a:pPr>
            <a:r>
              <a:rPr lang="en-US" b="1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  <a:t>TYPES OF WASTE</a:t>
            </a:r>
            <a:r>
              <a:rPr lang="en-US" sz="3200"/>
              <a:t> </a:t>
            </a:r>
            <a:br>
              <a:rPr lang="en-US" sz="3200"/>
            </a:br>
            <a:endParaRPr sz="3200"/>
          </a:p>
        </p:txBody>
      </p:sp>
      <p:sp>
        <p:nvSpPr>
          <p:cNvPr id="230" name="Google Shape;230;p27"/>
          <p:cNvSpPr txBox="1">
            <a:spLocks noGrp="1"/>
          </p:cNvSpPr>
          <p:nvPr>
            <p:ph type="body" idx="1"/>
          </p:nvPr>
        </p:nvSpPr>
        <p:spPr>
          <a:xfrm>
            <a:off x="1237673" y="2133600"/>
            <a:ext cx="10667999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400"/>
              <a:buChar char="🠶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Bio-degradable waste: food scarps, garden waste , paper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400"/>
              <a:buChar char="🠶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Non-biodegradable waste: single use plastic , plastic bottles and tins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400"/>
              <a:buChar char="🠶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Construction debris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b="1" i="1"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2400" b="1" i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We planned to turn this waste into wealth </a:t>
            </a:r>
            <a:endParaRPr sz="2400" b="1" i="1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97183" y="140816"/>
            <a:ext cx="1366261" cy="1184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 txBox="1">
            <a:spLocks noGrp="1"/>
          </p:cNvSpPr>
          <p:nvPr>
            <p:ph type="title"/>
          </p:nvPr>
        </p:nvSpPr>
        <p:spPr>
          <a:xfrm>
            <a:off x="1958110" y="624110"/>
            <a:ext cx="9546502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Cambria"/>
              <a:buNone/>
            </a:pPr>
            <a:r>
              <a:rPr lang="en-US" sz="3200" b="1">
                <a:latin typeface="Cambria"/>
                <a:ea typeface="Cambria"/>
                <a:cs typeface="Cambria"/>
                <a:sym typeface="Cambria"/>
              </a:rPr>
              <a:t>WASTE IS SEGREGATED INTO THREE CATEGORIES: ORGANIC, PLASTIC AND OTHER WASTES:</a:t>
            </a:r>
            <a:endParaRPr/>
          </a:p>
        </p:txBody>
      </p:sp>
      <p:sp>
        <p:nvSpPr>
          <p:cNvPr id="236" name="Google Shape;236;p28"/>
          <p:cNvSpPr txBox="1">
            <a:spLocks noGrp="1"/>
          </p:cNvSpPr>
          <p:nvPr>
            <p:ph type="body" idx="1"/>
          </p:nvPr>
        </p:nvSpPr>
        <p:spPr>
          <a:xfrm>
            <a:off x="688157" y="2467363"/>
            <a:ext cx="5583817" cy="58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SzPts val="2000"/>
              <a:buChar char="🠶"/>
            </a:pPr>
            <a:r>
              <a:rPr lang="en-US" sz="20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Using set of five color coded dustbins</a:t>
            </a:r>
            <a:endParaRPr/>
          </a:p>
        </p:txBody>
      </p:sp>
      <p:sp>
        <p:nvSpPr>
          <p:cNvPr id="237" name="Google Shape;237;p28"/>
          <p:cNvSpPr txBox="1">
            <a:spLocks noGrp="1"/>
          </p:cNvSpPr>
          <p:nvPr>
            <p:ph type="body" idx="2"/>
          </p:nvPr>
        </p:nvSpPr>
        <p:spPr>
          <a:xfrm>
            <a:off x="6975269" y="2527701"/>
            <a:ext cx="4761364" cy="45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000"/>
              <a:buChar char="🠶"/>
            </a:pPr>
            <a:r>
              <a:rPr lang="en-US" sz="20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Using Plastic collection bank</a:t>
            </a:r>
            <a:endParaRPr/>
          </a:p>
        </p:txBody>
      </p:sp>
      <p:pic>
        <p:nvPicPr>
          <p:cNvPr id="238" name="Google Shape;238;p28" descr="IMG-20250623-WA003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4791" y="3199252"/>
            <a:ext cx="5211209" cy="3265547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 descr="C:\Users\DELL\Documents\SCERTPPT\photos\IMG-20250620-WA004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4168" y="3115160"/>
            <a:ext cx="3555913" cy="327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01489" y="168808"/>
            <a:ext cx="1333963" cy="1156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>
            <a:spLocks noGrp="1"/>
          </p:cNvSpPr>
          <p:nvPr>
            <p:ph type="title"/>
          </p:nvPr>
        </p:nvSpPr>
        <p:spPr>
          <a:xfrm>
            <a:off x="2500563" y="306372"/>
            <a:ext cx="7917962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600"/>
              <a:buFont typeface="Cambria"/>
              <a:buNone/>
            </a:pPr>
            <a:r>
              <a:rPr lang="en-US" b="1" u="sng" dirty="0" smtClean="0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  <a:t>and VERMICOMPOSTING </a:t>
            </a:r>
            <a:r>
              <a:rPr lang="en-US" b="1" u="sng" dirty="0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  <a:t>UNIT</a:t>
            </a:r>
            <a:endParaRPr/>
          </a:p>
        </p:txBody>
      </p:sp>
      <p:sp>
        <p:nvSpPr>
          <p:cNvPr id="245" name="Google Shape;245;p29"/>
          <p:cNvSpPr txBox="1">
            <a:spLocks noGrp="1"/>
          </p:cNvSpPr>
          <p:nvPr>
            <p:ph type="body" idx="1"/>
          </p:nvPr>
        </p:nvSpPr>
        <p:spPr>
          <a:xfrm>
            <a:off x="1582580" y="1166746"/>
            <a:ext cx="9304254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   </a:t>
            </a:r>
            <a:r>
              <a:rPr lang="en-US" sz="2400"/>
              <a:t>	</a:t>
            </a:r>
            <a:r>
              <a:rPr lang="en-US" sz="2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Where organic waste is converted into compost which is used as manure for campus garden</a:t>
            </a:r>
            <a:r>
              <a:rPr lang="en-US" sz="2400" b="1">
                <a:solidFill>
                  <a:srgbClr val="DACDB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29" descr="IMG-20250714-WA002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4836" y="2447636"/>
            <a:ext cx="9199743" cy="3937737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29481" y="122155"/>
            <a:ext cx="1333963" cy="1156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 txBox="1">
            <a:spLocks noGrp="1"/>
          </p:cNvSpPr>
          <p:nvPr>
            <p:ph type="title"/>
          </p:nvPr>
        </p:nvSpPr>
        <p:spPr>
          <a:xfrm>
            <a:off x="2278888" y="2018801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None/>
            </a:pPr>
            <a:r>
              <a:rPr lang="en-US"/>
              <a:t/>
            </a:r>
            <a:br>
              <a:rPr lang="en-US"/>
            </a:br>
            <a:r>
              <a:rPr lang="en-US" sz="4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WASTE MANAGEMENT WITHIN THE CAMPUS</a:t>
            </a:r>
            <a:r>
              <a:rPr lang="en-US" sz="4400" b="1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400" b="1">
                <a:latin typeface="Cambria"/>
                <a:ea typeface="Cambria"/>
                <a:cs typeface="Cambria"/>
                <a:sym typeface="Cambria"/>
              </a:rPr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/>
          </a:p>
        </p:txBody>
      </p:sp>
      <p:pic>
        <p:nvPicPr>
          <p:cNvPr id="3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90957" y="262114"/>
            <a:ext cx="1323197" cy="1146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 txBox="1">
            <a:spLocks noGrp="1"/>
          </p:cNvSpPr>
          <p:nvPr>
            <p:ph type="title"/>
          </p:nvPr>
        </p:nvSpPr>
        <p:spPr>
          <a:xfrm>
            <a:off x="1570183" y="0"/>
            <a:ext cx="9486593" cy="1154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ambria"/>
              <a:buNone/>
            </a:pPr>
            <a:r>
              <a:rPr lang="en-US" sz="2800" i="1" dirty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2800" i="1" dirty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2000" b="1" dirty="0" smtClean="0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CONSTRUCTION OF SITTING CUM RESTING AREAS USING PLASTIC BOTTLES , SINGLE USE PLASTICS AND WRAPPERS. A TOTAL OF 500 PLASTIC BOTTLES WERE COLLECTED WITHIN THE CAMPUS POST PANCHAYAT ELECTION AND WAS USED FOR CONSTRUCTION . </a:t>
            </a:r>
            <a:endParaRPr sz="2000" b="1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57" name="Google Shape;257;p31" descr="C:\Users\DELL\Documents\SCERTPPT\IMG-20250715-WA007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8720" y="2212108"/>
            <a:ext cx="4907280" cy="400396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8" name="Google Shape;258;p31" descr="C:\Users\DELL\Documents\SCERTPPT\IMG-20250715-WA007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3369" y="2212108"/>
            <a:ext cx="5038344" cy="400396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52698" y="242597"/>
            <a:ext cx="1119637" cy="970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eco bricks for construction of sitting areas in the campus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eee</a:t>
            </a:r>
            <a:endParaRPr lang="en-US" dirty="0"/>
          </a:p>
        </p:txBody>
      </p:sp>
      <p:pic>
        <p:nvPicPr>
          <p:cNvPr id="4" name="Picture 3" descr="C:\Users\DELL\Documents\SCERTPPT\photos\IMG-20250710-WA003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3437" y="2260930"/>
            <a:ext cx="4376057" cy="25350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C:\Users\DELL\Desktop\IMG-20250717-WA002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1478" y="2276669"/>
            <a:ext cx="4252861" cy="2593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374518" y="5034896"/>
            <a:ext cx="6571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Eco Brick made of single use  plastic and sand </a:t>
            </a:r>
            <a:r>
              <a:rPr lang="en-US" dirty="0" smtClean="0"/>
              <a:t>;: </a:t>
            </a:r>
            <a:endParaRPr lang="en-US" dirty="0"/>
          </a:p>
        </p:txBody>
      </p:sp>
      <p:pic>
        <p:nvPicPr>
          <p:cNvPr id="7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54121" y="234122"/>
            <a:ext cx="1409324" cy="1221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>
            <a:spLocks noGrp="1"/>
          </p:cNvSpPr>
          <p:nvPr>
            <p:ph type="title"/>
          </p:nvPr>
        </p:nvSpPr>
        <p:spPr>
          <a:xfrm>
            <a:off x="1981200" y="533400"/>
            <a:ext cx="9490364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ambria"/>
              <a:buNone/>
            </a:pPr>
            <a:r>
              <a:rPr lang="en-US" sz="32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OUR TRANSFORMERS: TURNING WASTE INTO LEARNING OPPORTUNITIES.</a:t>
            </a:r>
            <a:br>
              <a:rPr lang="en-US" sz="32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320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3200">
                <a:latin typeface="Cambria"/>
                <a:ea typeface="Cambria"/>
                <a:cs typeface="Cambria"/>
                <a:sym typeface="Cambria"/>
              </a:rPr>
            </a:br>
            <a:r>
              <a:rPr lang="en-US" sz="320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3200">
                <a:latin typeface="Cambria"/>
                <a:ea typeface="Cambria"/>
                <a:cs typeface="Cambria"/>
                <a:sym typeface="Cambria"/>
              </a:rPr>
            </a:br>
            <a:endParaRPr sz="32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65" name="Google Shape;265;p32" descr="IMG-20250710-WA0037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31217" y="1915785"/>
            <a:ext cx="4964783" cy="376857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66" name="Google Shape;266;p32" descr="IMG-20250710-WA003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6533" y="1915785"/>
            <a:ext cx="5464142" cy="376857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67" name="Google Shape;267;p32"/>
          <p:cNvSpPr txBox="1"/>
          <p:nvPr/>
        </p:nvSpPr>
        <p:spPr>
          <a:xfrm>
            <a:off x="1131217" y="5723916"/>
            <a:ext cx="465007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Trainees filling plastic bottles with single use plastic papers and wrappers to make eco bricks </a:t>
            </a:r>
            <a:endParaRPr/>
          </a:p>
        </p:txBody>
      </p:sp>
      <p:sp>
        <p:nvSpPr>
          <p:cNvPr id="268" name="Google Shape;268;p32"/>
          <p:cNvSpPr txBox="1"/>
          <p:nvPr/>
        </p:nvSpPr>
        <p:spPr>
          <a:xfrm>
            <a:off x="7385901" y="5729855"/>
            <a:ext cx="463532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Making  Eco bricks by our trainees.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53486" y="187469"/>
            <a:ext cx="1196392" cy="10369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3"/>
          <p:cNvSpPr txBox="1">
            <a:spLocks noGrp="1"/>
          </p:cNvSpPr>
          <p:nvPr>
            <p:ph type="title"/>
          </p:nvPr>
        </p:nvSpPr>
        <p:spPr>
          <a:xfrm>
            <a:off x="1178351" y="263951"/>
            <a:ext cx="10416617" cy="1107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Cambria"/>
              <a:buNone/>
            </a:pPr>
            <a:r>
              <a:rPr lang="en-US" sz="3200" b="1">
                <a:latin typeface="Cambria"/>
                <a:ea typeface="Cambria"/>
                <a:cs typeface="Cambria"/>
                <a:sym typeface="Cambria"/>
              </a:rPr>
              <a:t>                </a:t>
            </a:r>
            <a:r>
              <a:rPr lang="en-US" sz="32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SUSTAINABLE AND ECO FRIENDLY LIVING: </a:t>
            </a:r>
            <a:br>
              <a:rPr lang="en-US" sz="32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32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                       WAITING CUM SITTING AREA</a:t>
            </a:r>
            <a:endParaRPr sz="3200" b="1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74" name="Google Shape;274;p33" descr="IMG-20250710-WA003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72998" y="1549185"/>
            <a:ext cx="5210666" cy="2228849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5" name="Google Shape;275;p33" descr="IMG-20250704-WA002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4601" y="3960478"/>
            <a:ext cx="5487185" cy="2727104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6" name="Google Shape;276;p33" descr="IMG-20250710-WA003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4601" y="1549185"/>
            <a:ext cx="5487185" cy="2228849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7" name="Google Shape;277;p33" descr="IMG-20250710-WA0034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2998" y="3955619"/>
            <a:ext cx="5210666" cy="2731963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00138" y="177281"/>
            <a:ext cx="1334952" cy="11569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4"/>
          <p:cNvSpPr txBox="1">
            <a:spLocks noGrp="1"/>
          </p:cNvSpPr>
          <p:nvPr>
            <p:ph type="title"/>
          </p:nvPr>
        </p:nvSpPr>
        <p:spPr>
          <a:xfrm>
            <a:off x="1943100" y="2844800"/>
            <a:ext cx="8305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Cambria"/>
              <a:buNone/>
            </a:pPr>
            <a:r>
              <a:rPr lang="en-US" sz="4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WASTE MANAGEMENT OUTSIDE CAMPUS</a:t>
            </a:r>
            <a:br>
              <a:rPr lang="en-US" sz="4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4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4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/>
              <a:t/>
            </a:r>
            <a:br>
              <a:rPr lang="en-US"/>
            </a:br>
            <a:endParaRPr sz="4000"/>
          </a:p>
        </p:txBody>
      </p:sp>
      <p:pic>
        <p:nvPicPr>
          <p:cNvPr id="3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06270" y="178139"/>
            <a:ext cx="1315616" cy="1140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"/>
          <p:cNvSpPr txBox="1">
            <a:spLocks noGrp="1"/>
          </p:cNvSpPr>
          <p:nvPr>
            <p:ph type="title"/>
          </p:nvPr>
        </p:nvSpPr>
        <p:spPr>
          <a:xfrm>
            <a:off x="1981200" y="514352"/>
            <a:ext cx="9351818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Century Gothic"/>
              <a:buNone/>
            </a:pPr>
            <a:r>
              <a:rPr lang="en-US" b="1">
                <a:solidFill>
                  <a:schemeClr val="accent5"/>
                </a:solidFill>
              </a:rPr>
              <a:t> </a:t>
            </a:r>
            <a:r>
              <a:rPr lang="en-US" sz="36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WASTE MANAGEMENT THROUGH UNITY: COMMUNITY INVOLVEMENT</a:t>
            </a:r>
            <a:endParaRPr/>
          </a:p>
        </p:txBody>
      </p:sp>
      <p:pic>
        <p:nvPicPr>
          <p:cNvPr id="288" name="Google Shape;288;p35" descr="C:\Users\DELL\Documents\SCERTPPT\114923725 (1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221224" y="2084694"/>
            <a:ext cx="6010194" cy="404478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89" name="Google Shape;289;p35"/>
          <p:cNvSpPr txBox="1">
            <a:spLocks noGrp="1"/>
          </p:cNvSpPr>
          <p:nvPr>
            <p:ph type="body" idx="2"/>
          </p:nvPr>
        </p:nvSpPr>
        <p:spPr>
          <a:xfrm>
            <a:off x="1524000" y="1967345"/>
            <a:ext cx="3537527" cy="4376303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2600"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sz="2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Diwali and other festivals, banana plants are used as stands for earthen lamps and are discarded leading to waste on streets and garbage bins.</a:t>
            </a:r>
            <a:endParaRPr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sz="2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After the fruit is harvested the stem is left behind.</a:t>
            </a:r>
            <a:endParaRPr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sz="2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We planned to turn this waste into wealth with community involvement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3690" y="150147"/>
            <a:ext cx="1312432" cy="1137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6"/>
          <p:cNvSpPr txBox="1">
            <a:spLocks noGrp="1"/>
          </p:cNvSpPr>
          <p:nvPr>
            <p:ph type="title"/>
          </p:nvPr>
        </p:nvSpPr>
        <p:spPr>
          <a:xfrm>
            <a:off x="1764145" y="624109"/>
            <a:ext cx="9097820" cy="1953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AND  WITH SUPPORT FROM CSIR-NORTH EAST INSTITUTE OF SCIENCE AND TECHNOLOGY ASSAM ,WE STARTED OUR PROJECT </a:t>
            </a:r>
            <a:r>
              <a:rPr lang="en-US" sz="2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2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2400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1">
                <a:solidFill>
                  <a:srgbClr val="F5CB9D"/>
                </a:solidFill>
                <a:latin typeface="Cambria"/>
                <a:ea typeface="Cambria"/>
                <a:cs typeface="Cambria"/>
                <a:sym typeface="Cambria"/>
              </a:rPr>
              <a:t>‘TRANSFORMING WASTE TO WEALTH’</a:t>
            </a:r>
            <a:endParaRPr sz="2800" b="1">
              <a:solidFill>
                <a:schemeClr val="accent5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95" name="Google Shape;295;p36"/>
          <p:cNvSpPr txBox="1">
            <a:spLocks noGrp="1"/>
          </p:cNvSpPr>
          <p:nvPr>
            <p:ph type="body" idx="1"/>
          </p:nvPr>
        </p:nvSpPr>
        <p:spPr>
          <a:xfrm>
            <a:off x="1981200" y="4701308"/>
            <a:ext cx="8760691" cy="1874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Dr Dipul Kalita ,Senior Principal scientist supported  us.</a:t>
            </a:r>
            <a:endParaRPr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Under his guidance we procured a Banana Fiber extracting machine .</a:t>
            </a:r>
            <a:endParaRPr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Our students, community members were trained by resource persons from CSIR-NEIST under the leadership of Dr.Dipul Kalita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296" name="Google Shape;296;p36"/>
          <p:cNvPicPr preferRelativeResize="0"/>
          <p:nvPr/>
        </p:nvPicPr>
        <p:blipFill rotWithShape="1">
          <a:blip r:embed="rId3">
            <a:alphaModFix/>
          </a:blip>
          <a:srcRect t="9400" b="30400"/>
          <a:stretch/>
        </p:blipFill>
        <p:spPr>
          <a:xfrm>
            <a:off x="2258291" y="2156692"/>
            <a:ext cx="7675418" cy="2359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53486" y="0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>
            <a:spLocks noGrp="1"/>
          </p:cNvSpPr>
          <p:nvPr>
            <p:ph type="title"/>
          </p:nvPr>
        </p:nvSpPr>
        <p:spPr>
          <a:xfrm>
            <a:off x="1789546" y="355600"/>
            <a:ext cx="9472504" cy="89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2800"/>
              <a:buFont typeface="Cambria"/>
              <a:buNone/>
            </a:pPr>
            <a:r>
              <a:rPr lang="en-US" sz="2800" b="1" dirty="0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  <a:t>TRAINING ON BANANA FIBER BY CSIR-NEIST ASSAM INDIA.</a:t>
            </a:r>
            <a:br>
              <a:rPr lang="en-US" sz="2800" b="1" dirty="0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1" dirty="0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  <a:t>STUDENTS ,FACULTY AND COMMUNITY MEMBERS PARTICIPATED.</a:t>
            </a:r>
            <a:endParaRPr/>
          </a:p>
        </p:txBody>
      </p:sp>
      <p:pic>
        <p:nvPicPr>
          <p:cNvPr id="302" name="Google Shape;302;p37" descr="IMG-20250715-WA0003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58609" y="2333335"/>
            <a:ext cx="5054600" cy="407656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3" name="Google Shape;303;p37" descr="C:\Users\DELL\Documents\SCERTPPT\IMG-20250715-WA001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56127" y="2333335"/>
            <a:ext cx="5135417" cy="407656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84518" y="178139"/>
            <a:ext cx="1312431" cy="11374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8"/>
          <p:cNvSpPr txBox="1">
            <a:spLocks noGrp="1"/>
          </p:cNvSpPr>
          <p:nvPr>
            <p:ph type="title"/>
          </p:nvPr>
        </p:nvSpPr>
        <p:spPr>
          <a:xfrm>
            <a:off x="1930401" y="624110"/>
            <a:ext cx="9574212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Cambria"/>
              <a:buNone/>
            </a:pPr>
            <a:r>
              <a:rPr lang="en-US" b="1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</a:rPr>
              <a:t>METHOD OF BANANA FIBER EXTRACTION</a:t>
            </a:r>
            <a:endParaRPr/>
          </a:p>
        </p:txBody>
      </p:sp>
      <p:sp>
        <p:nvSpPr>
          <p:cNvPr id="309" name="Google Shape;309;p38"/>
          <p:cNvSpPr txBox="1">
            <a:spLocks noGrp="1"/>
          </p:cNvSpPr>
          <p:nvPr>
            <p:ph type="body" idx="1"/>
          </p:nvPr>
        </p:nvSpPr>
        <p:spPr>
          <a:xfrm>
            <a:off x="1930400" y="1690255"/>
            <a:ext cx="8534400" cy="482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	</a:t>
            </a:r>
            <a:r>
              <a:rPr lang="en-US" sz="2400" b="1">
                <a:latin typeface="Arial Black"/>
                <a:ea typeface="Arial Black"/>
                <a:cs typeface="Arial Black"/>
                <a:sym typeface="Arial Black"/>
              </a:rPr>
              <a:t>Banana Fiber is extracted from the sheath by three methods:</a:t>
            </a:r>
            <a:endParaRPr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400"/>
              <a:buChar char="🠶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Mechanical process –separated the fiber mechanically with the help of a responder</a:t>
            </a:r>
            <a:endParaRPr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400"/>
              <a:buChar char="🠶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Chemical process- extracted the fiber by chemical process adopting pressure free digestion in open condition</a:t>
            </a:r>
            <a:endParaRPr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400"/>
              <a:buChar char="🠶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Manual process- extracted from the sheath with the help of a scrapper</a:t>
            </a: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38812" y="122155"/>
            <a:ext cx="1333963" cy="1156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9"/>
          <p:cNvSpPr txBox="1">
            <a:spLocks noGrp="1"/>
          </p:cNvSpPr>
          <p:nvPr>
            <p:ph type="title"/>
          </p:nvPr>
        </p:nvSpPr>
        <p:spPr>
          <a:xfrm>
            <a:off x="1905000" y="660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2800"/>
              <a:buFont typeface="Cambria"/>
              <a:buNone/>
            </a:pPr>
            <a:r>
              <a:rPr lang="en-US" sz="2800" b="1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  <a:t>MANUFACTURING PROCESS OF BANANA FIBER</a:t>
            </a:r>
            <a:br>
              <a:rPr lang="en-US" sz="2800" b="1">
                <a:solidFill>
                  <a:srgbClr val="495526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/>
              <a:t/>
            </a:r>
            <a:br>
              <a:rPr lang="en-US" sz="2800"/>
            </a:br>
            <a:r>
              <a:rPr lang="en-US" sz="2800"/>
              <a:t/>
            </a:r>
            <a:br>
              <a:rPr lang="en-US" sz="2800"/>
            </a:br>
            <a:r>
              <a:rPr lang="en-US" sz="2800"/>
              <a:t/>
            </a:r>
            <a:br>
              <a:rPr lang="en-US" sz="2800"/>
            </a:br>
            <a:r>
              <a:rPr lang="en-US" sz="2800"/>
              <a:t/>
            </a:r>
            <a:br>
              <a:rPr lang="en-US" sz="2800"/>
            </a:br>
            <a:r>
              <a:rPr lang="en-US" sz="2800"/>
              <a:t/>
            </a:r>
            <a:br>
              <a:rPr lang="en-US" sz="2800"/>
            </a:br>
            <a:endParaRPr sz="2800"/>
          </a:p>
        </p:txBody>
      </p:sp>
      <p:pic>
        <p:nvPicPr>
          <p:cNvPr id="315" name="Google Shape;315;p39" descr="C:\Users\DELL\Documents\SCERTPPT\IMG-20250715-WA003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187" y="1536700"/>
            <a:ext cx="5016952" cy="41275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16" name="Google Shape;316;p39" descr="C:\Users\DELL\Documents\SCERTPPT\IMG-20250715-WA004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5352" y="1536700"/>
            <a:ext cx="5016952" cy="41275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17" name="Google Shape;317;p39"/>
          <p:cNvSpPr txBox="1"/>
          <p:nvPr/>
        </p:nvSpPr>
        <p:spPr>
          <a:xfrm>
            <a:off x="2124364" y="5828268"/>
            <a:ext cx="98736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Cutting stems of banana plant and converting into strips</a:t>
            </a:r>
            <a:endParaRPr sz="1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6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87225" y="196800"/>
            <a:ext cx="1204775" cy="10441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40" descr="IMG-20250705-WA002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316" y="507999"/>
            <a:ext cx="4714011" cy="2994469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23" name="Google Shape;323;p40" descr="IMG-20250705-WA001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23834" y="3658510"/>
            <a:ext cx="4746130" cy="2919081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24" name="Google Shape;324;p40"/>
          <p:cNvSpPr txBox="1"/>
          <p:nvPr/>
        </p:nvSpPr>
        <p:spPr>
          <a:xfrm>
            <a:off x="7469693" y="1798814"/>
            <a:ext cx="36231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Extracting fiber in a responder</a:t>
            </a:r>
            <a:endParaRPr/>
          </a:p>
        </p:txBody>
      </p:sp>
      <p:sp>
        <p:nvSpPr>
          <p:cNvPr id="325" name="Google Shape;325;p40"/>
          <p:cNvSpPr txBox="1"/>
          <p:nvPr/>
        </p:nvSpPr>
        <p:spPr>
          <a:xfrm>
            <a:off x="2678545" y="5227782"/>
            <a:ext cx="37037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Drying the fibers</a:t>
            </a:r>
            <a:endParaRPr/>
          </a:p>
        </p:txBody>
      </p:sp>
      <p:sp>
        <p:nvSpPr>
          <p:cNvPr id="326" name="Google Shape;326;p40"/>
          <p:cNvSpPr/>
          <p:nvPr/>
        </p:nvSpPr>
        <p:spPr>
          <a:xfrm>
            <a:off x="6623834" y="1955787"/>
            <a:ext cx="746784" cy="33238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15875" cap="rnd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7" name="Google Shape;327;p40"/>
          <p:cNvSpPr/>
          <p:nvPr/>
        </p:nvSpPr>
        <p:spPr>
          <a:xfrm>
            <a:off x="5568167" y="5227782"/>
            <a:ext cx="814160" cy="369332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15875" cap="rnd" cmpd="sng">
            <a:solidFill>
              <a:srgbClr val="4514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18478" y="140816"/>
            <a:ext cx="1226306" cy="1062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1"/>
          <p:cNvSpPr txBox="1">
            <a:spLocks noGrp="1"/>
          </p:cNvSpPr>
          <p:nvPr>
            <p:ph type="title"/>
          </p:nvPr>
        </p:nvSpPr>
        <p:spPr>
          <a:xfrm>
            <a:off x="1394691" y="469827"/>
            <a:ext cx="9568778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200"/>
              <a:buFont typeface="Arial Black"/>
              <a:buNone/>
            </a:pPr>
            <a:r>
              <a:rPr lang="en-US" sz="3200" dirty="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EXTRACTING FIBER MANUALLY BY USING STEEL GLASS</a:t>
            </a:r>
            <a:endParaRPr/>
          </a:p>
        </p:txBody>
      </p:sp>
      <p:pic>
        <p:nvPicPr>
          <p:cNvPr id="333" name="Google Shape;333;p41" descr="C:\Users\DELL\Documents\SCERTPPT\IMG-20250715-WA004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1709" y="2105892"/>
            <a:ext cx="4366358" cy="38862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34" name="Google Shape;334;p41" descr="C:\Users\DELL\Documents\SCERTPPT\IMG-20250715-WA0046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73933" y="2105891"/>
            <a:ext cx="4477194" cy="3886199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51029" y="146767"/>
            <a:ext cx="1240971" cy="1075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2"/>
          <p:cNvSpPr txBox="1">
            <a:spLocks noGrp="1"/>
          </p:cNvSpPr>
          <p:nvPr>
            <p:ph type="title"/>
          </p:nvPr>
        </p:nvSpPr>
        <p:spPr>
          <a:xfrm>
            <a:off x="1551709" y="678873"/>
            <a:ext cx="8585200" cy="81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2800"/>
              <a:buFont typeface="Arial Black"/>
              <a:buNone/>
            </a:pPr>
            <a:r>
              <a:rPr lang="en-US" sz="280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CLEANING AND COMBING </a:t>
            </a:r>
            <a:endParaRPr/>
          </a:p>
        </p:txBody>
      </p:sp>
      <p:pic>
        <p:nvPicPr>
          <p:cNvPr id="340" name="Google Shape;340;p42" descr="IMG-20250714-WA000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82256" y="1221508"/>
            <a:ext cx="6197600" cy="537325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41" name="Google Shape;341;p42" descr="C:\Users\DELL\Documents\SCERTPPT\IMG-20250715-WA006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6945" y="1399592"/>
            <a:ext cx="3651757" cy="485342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8196" y="111967"/>
            <a:ext cx="1280136" cy="1109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3"/>
          <p:cNvSpPr txBox="1">
            <a:spLocks noGrp="1"/>
          </p:cNvSpPr>
          <p:nvPr>
            <p:ph type="title"/>
          </p:nvPr>
        </p:nvSpPr>
        <p:spPr>
          <a:xfrm>
            <a:off x="1671781" y="467092"/>
            <a:ext cx="927302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2800"/>
              <a:buFont typeface="Arial Black"/>
              <a:buNone/>
            </a:pPr>
            <a:r>
              <a:rPr lang="en-US" sz="2800" dirty="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The husk/pulp is converted into compost in the composting unit</a:t>
            </a:r>
            <a:endParaRPr/>
          </a:p>
        </p:txBody>
      </p:sp>
      <p:pic>
        <p:nvPicPr>
          <p:cNvPr id="347" name="Google Shape;347;p43" descr="C:\Users\DELL\Documents\SCERTPPT\photos\IMG-20250705-WA002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055" y="1905001"/>
            <a:ext cx="4729017" cy="4394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348" name="Google Shape;348;p43" descr="C:\Users\DELL\Documents\SCERTPPT\photos\IMG-20250714-WA002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799" y="1905000"/>
            <a:ext cx="5103811" cy="4394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53486" y="0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4"/>
          <p:cNvSpPr txBox="1">
            <a:spLocks noGrp="1"/>
          </p:cNvSpPr>
          <p:nvPr>
            <p:ph type="title"/>
          </p:nvPr>
        </p:nvSpPr>
        <p:spPr>
          <a:xfrm>
            <a:off x="1981200" y="533400"/>
            <a:ext cx="8758335" cy="84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200"/>
              <a:buFont typeface="Arial Black"/>
              <a:buNone/>
            </a:pPr>
            <a:r>
              <a:rPr lang="en-US" sz="3200" dirty="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FIBER READY FOR USE TO MAKE ECO FRIENDLY ITEMS</a:t>
            </a:r>
            <a:endParaRPr/>
          </a:p>
        </p:txBody>
      </p:sp>
      <p:pic>
        <p:nvPicPr>
          <p:cNvPr id="354" name="Google Shape;354;p44" descr="C:\Users\DELL\Documents\SCERTPPT\IMG-20250715-WA005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0139" y="1993392"/>
            <a:ext cx="5076080" cy="448360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55" name="Google Shape;355;p44" descr="C:\Users\DELL\Documents\SCERTPPT\IMG-20250715-WA004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7127" y="1993392"/>
            <a:ext cx="4959928" cy="448360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53486" y="0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5"/>
          <p:cNvSpPr txBox="1">
            <a:spLocks noGrp="1"/>
          </p:cNvSpPr>
          <p:nvPr>
            <p:ph type="title"/>
          </p:nvPr>
        </p:nvSpPr>
        <p:spPr>
          <a:xfrm>
            <a:off x="1644075" y="1137556"/>
            <a:ext cx="9685048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200"/>
              <a:buFont typeface="Arial Black"/>
              <a:buNone/>
            </a:pPr>
            <a:r>
              <a:rPr lang="en-US" sz="320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FIBER BUNDLES</a:t>
            </a:r>
            <a:endParaRPr/>
          </a:p>
        </p:txBody>
      </p:sp>
      <p:pic>
        <p:nvPicPr>
          <p:cNvPr id="361" name="Google Shape;361;p45" descr="~AUT00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105890" y="1981201"/>
            <a:ext cx="8552873" cy="4244108"/>
          </a:xfrm>
          <a:prstGeom prst="rect">
            <a:avLst/>
          </a:prstGeom>
          <a:noFill/>
          <a:ln w="190500" cap="sq" cmpd="sng">
            <a:solidFill>
              <a:srgbClr val="C8C6BD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bl" rotWithShape="0">
              <a:srgbClr val="000000">
                <a:alpha val="42745"/>
              </a:srgbClr>
            </a:outerShdw>
          </a:effectLst>
        </p:spPr>
      </p:pic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24931" y="112824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46" descr="C:\Users\DELL\Documents\SCERTPPT\IMG-20250716-WA00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6181" y="1245119"/>
            <a:ext cx="7158183" cy="4980191"/>
          </a:xfrm>
          <a:prstGeom prst="rect">
            <a:avLst/>
          </a:prstGeom>
          <a:noFill/>
          <a:ln w="190500" cap="sq" cmpd="sng">
            <a:solidFill>
              <a:srgbClr val="C8C6BD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bl" rotWithShape="0">
              <a:srgbClr val="000000">
                <a:alpha val="42745"/>
              </a:srgbClr>
            </a:outerShdw>
          </a:effectLst>
        </p:spPr>
      </p:pic>
      <p:sp>
        <p:nvSpPr>
          <p:cNvPr id="367" name="Google Shape;367;p46"/>
          <p:cNvSpPr txBox="1"/>
          <p:nvPr/>
        </p:nvSpPr>
        <p:spPr>
          <a:xfrm>
            <a:off x="3279095" y="518972"/>
            <a:ext cx="629069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THE FINAL PRODUCT</a:t>
            </a:r>
            <a:endParaRPr/>
          </a:p>
        </p:txBody>
      </p:sp>
      <p:sp>
        <p:nvSpPr>
          <p:cNvPr id="368" name="Google Shape;368;p46"/>
          <p:cNvSpPr txBox="1"/>
          <p:nvPr/>
        </p:nvSpPr>
        <p:spPr>
          <a:xfrm>
            <a:off x="4821382" y="618201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TEA COASTER</a:t>
            </a:r>
            <a:endParaRPr sz="18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06270" y="159477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7"/>
          <p:cNvSpPr txBox="1">
            <a:spLocks noGrp="1"/>
          </p:cNvSpPr>
          <p:nvPr>
            <p:ph type="title"/>
          </p:nvPr>
        </p:nvSpPr>
        <p:spPr>
          <a:xfrm>
            <a:off x="1539551" y="261257"/>
            <a:ext cx="9190653" cy="111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2800"/>
              <a:buFont typeface="Arial Black"/>
              <a:buNone/>
            </a:pPr>
            <a:r>
              <a:rPr lang="en-US" sz="2800" dirty="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PRODUCTS TO BE </a:t>
            </a:r>
            <a:r>
              <a:rPr lang="en-US" sz="2800" dirty="0" smtClean="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MADE IN WORKSHOP AFTER END SEMESTER EXAMINATION </a:t>
            </a:r>
            <a:endParaRPr sz="2800"/>
          </a:p>
        </p:txBody>
      </p:sp>
      <p:pic>
        <p:nvPicPr>
          <p:cNvPr id="374" name="Google Shape;374;p47" descr="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73382" y="1367011"/>
            <a:ext cx="4322618" cy="2644823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75" name="Google Shape;375;p47" descr="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1367011"/>
            <a:ext cx="4248728" cy="2588897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76" name="Google Shape;376;p47" descr="rop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82473" y="4193309"/>
            <a:ext cx="5243384" cy="250620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53486" y="112825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8"/>
          <p:cNvSpPr txBox="1">
            <a:spLocks noGrp="1"/>
          </p:cNvSpPr>
          <p:nvPr>
            <p:ph type="title"/>
          </p:nvPr>
        </p:nvSpPr>
        <p:spPr>
          <a:xfrm>
            <a:off x="1911927" y="716473"/>
            <a:ext cx="9592685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200"/>
              <a:buFont typeface="Arial Black"/>
              <a:buNone/>
            </a:pPr>
            <a:r>
              <a:rPr lang="en-US" sz="3200" dirty="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WHY WE INVOLVED COMMUNITY </a:t>
            </a:r>
            <a:endParaRPr/>
          </a:p>
        </p:txBody>
      </p:sp>
      <p:sp>
        <p:nvSpPr>
          <p:cNvPr id="382" name="Google Shape;382;p48"/>
          <p:cNvSpPr txBox="1">
            <a:spLocks noGrp="1"/>
          </p:cNvSpPr>
          <p:nvPr>
            <p:ph type="body" idx="1"/>
          </p:nvPr>
        </p:nvSpPr>
        <p:spPr>
          <a:xfrm>
            <a:off x="1505526" y="2078181"/>
            <a:ext cx="9679709" cy="4247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    </a:t>
            </a:r>
            <a:r>
              <a:rPr lang="en-US" dirty="0" smtClean="0"/>
              <a:t>	</a:t>
            </a:r>
            <a:r>
              <a:rPr lang="en-US" sz="2400" b="1" dirty="0" smtClean="0">
                <a:latin typeface="Cambria" pitchFamily="18" charset="0"/>
                <a:ea typeface="Cambria" pitchFamily="18" charset="0"/>
              </a:rPr>
              <a:t>IN OUR PROGRAMME WE INVOLVED THE COMMUNITIES OF OUR TWO ADOPTED VILLAGE.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>
              <a:latin typeface="Cambria" pitchFamily="18" charset="0"/>
              <a:ea typeface="Cambria" pitchFamily="18" charset="0"/>
            </a:endParaRPr>
          </a:p>
          <a:p>
            <a:pPr marL="342900" lvl="0" algn="just">
              <a:buSzPts val="2400"/>
              <a:buNone/>
            </a:pPr>
            <a:r>
              <a:rPr lang="en-US" sz="2400" dirty="0">
                <a:latin typeface="Cambria" pitchFamily="18" charset="0"/>
                <a:ea typeface="Cambria" pitchFamily="18" charset="0"/>
                <a:cs typeface="Arial"/>
                <a:sym typeface="Arial"/>
              </a:rPr>
              <a:t>   </a:t>
            </a:r>
            <a:r>
              <a:rPr lang="en-US" sz="2400" dirty="0" smtClean="0">
                <a:latin typeface="Cambria" pitchFamily="18" charset="0"/>
                <a:ea typeface="Cambria" pitchFamily="18" charset="0"/>
                <a:cs typeface="Arial"/>
                <a:sym typeface="Arial"/>
              </a:rPr>
              <a:t> </a:t>
            </a:r>
            <a:r>
              <a:rPr lang="en-US" sz="2400" b="1" dirty="0" smtClean="0">
                <a:latin typeface="Cambria" pitchFamily="18" charset="0"/>
                <a:ea typeface="Cambria" pitchFamily="18" charset="0"/>
                <a:cs typeface="Arial"/>
                <a:sym typeface="Arial"/>
              </a:rPr>
              <a:t>OUR  OBJECTIVE WAS TO ENHANCE COMMUNITY INSTITUTION RELATIONSHIP USING BANANA FIBER-AN EXAMPLE OF WASTE TO WEALTH AND SUSTAINABLE COLLABORATION. </a:t>
            </a:r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24931" y="150147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9"/>
          <p:cNvSpPr/>
          <p:nvPr/>
        </p:nvSpPr>
        <p:spPr>
          <a:xfrm>
            <a:off x="1819564" y="2382561"/>
            <a:ext cx="9190182" cy="1023112"/>
          </a:xfrm>
          <a:prstGeom prst="rect">
            <a:avLst/>
          </a:prstGeom>
          <a:solidFill>
            <a:srgbClr val="B6C882"/>
          </a:solidFill>
          <a:ln w="2222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Transforming Waste to Wealth: Community Based Banana Fiber Production from Waste at DIET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Jorhat</a:t>
            </a:r>
            <a:endParaRPr sz="2800"/>
          </a:p>
        </p:txBody>
      </p:sp>
      <p:sp>
        <p:nvSpPr>
          <p:cNvPr id="388" name="Google Shape;388;p49"/>
          <p:cNvSpPr txBox="1"/>
          <p:nvPr/>
        </p:nvSpPr>
        <p:spPr>
          <a:xfrm>
            <a:off x="4261950" y="854363"/>
            <a:ext cx="430540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OUR PROJECT</a:t>
            </a: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15600" y="131486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0"/>
          <p:cNvSpPr txBox="1">
            <a:spLocks noGrp="1"/>
          </p:cNvSpPr>
          <p:nvPr>
            <p:ph type="title"/>
          </p:nvPr>
        </p:nvSpPr>
        <p:spPr>
          <a:xfrm>
            <a:off x="1874983" y="624110"/>
            <a:ext cx="9629630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200"/>
              <a:buFont typeface="Arial Black"/>
              <a:buNone/>
            </a:pPr>
            <a:r>
              <a:rPr lang="en-US" sz="3200" dirty="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Project </a:t>
            </a:r>
            <a:r>
              <a:rPr lang="en-US" sz="3200" dirty="0" smtClean="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Benefits </a:t>
            </a:r>
            <a:r>
              <a:rPr lang="en-US" sz="3200" dirty="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to Community</a:t>
            </a:r>
            <a:endParaRPr/>
          </a:p>
        </p:txBody>
      </p:sp>
      <p:sp>
        <p:nvSpPr>
          <p:cNvPr id="394" name="Google Shape;394;p50"/>
          <p:cNvSpPr txBox="1">
            <a:spLocks noGrp="1"/>
          </p:cNvSpPr>
          <p:nvPr>
            <p:ph type="body" idx="1"/>
          </p:nvPr>
        </p:nvSpPr>
        <p:spPr>
          <a:xfrm>
            <a:off x="1586204" y="1334277"/>
            <a:ext cx="9918408" cy="527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000"/>
              <a:buChar char="🠶"/>
            </a:pPr>
            <a:r>
              <a:rPr lang="en-US" sz="2400" dirty="0">
                <a:latin typeface="Cambria" pitchFamily="18" charset="0"/>
                <a:ea typeface="Cambria" pitchFamily="18" charset="0"/>
                <a:cs typeface="Arial"/>
                <a:sym typeface="Arial"/>
              </a:rPr>
              <a:t>Income generation, environmental awareness and responsibility</a:t>
            </a:r>
            <a:endParaRPr sz="2400">
              <a:latin typeface="Cambria" pitchFamily="18" charset="0"/>
              <a:ea typeface="Cambria" pitchFamily="18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400">
              <a:latin typeface="Cambria" pitchFamily="18" charset="0"/>
              <a:ea typeface="Cambria" pitchFamily="18" charset="0"/>
              <a:cs typeface="Arial"/>
              <a:sym typeface="Arial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400" dirty="0">
                <a:latin typeface="Cambria" pitchFamily="18" charset="0"/>
                <a:ea typeface="Cambria" pitchFamily="18" charset="0"/>
                <a:cs typeface="Arial"/>
                <a:sym typeface="Arial"/>
              </a:rPr>
              <a:t>Skill development: community learns new skill-   fiber extraction, weaving or crafting.</a:t>
            </a:r>
            <a:endParaRPr sz="2400">
              <a:latin typeface="Cambria" pitchFamily="18" charset="0"/>
              <a:ea typeface="Cambria" pitchFamily="18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400">
              <a:latin typeface="Cambria" pitchFamily="18" charset="0"/>
              <a:ea typeface="Cambria" pitchFamily="18" charset="0"/>
              <a:cs typeface="Arial"/>
              <a:sym typeface="Arial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400" dirty="0">
                <a:latin typeface="Cambria" pitchFamily="18" charset="0"/>
                <a:ea typeface="Cambria" pitchFamily="18" charset="0"/>
                <a:cs typeface="Arial"/>
                <a:sym typeface="Arial"/>
              </a:rPr>
              <a:t>Stronger community Institution bond:</a:t>
            </a:r>
            <a:endParaRPr sz="2400">
              <a:latin typeface="Cambria" pitchFamily="18" charset="0"/>
              <a:ea typeface="Cambria" pitchFamily="18" charset="0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400" dirty="0">
                <a:latin typeface="Cambria" pitchFamily="18" charset="0"/>
                <a:ea typeface="Cambria" pitchFamily="18" charset="0"/>
                <a:cs typeface="Arial"/>
                <a:sym typeface="Arial"/>
              </a:rPr>
              <a:t>     build trust and cooperation between institute and local community</a:t>
            </a:r>
            <a:endParaRPr sz="2400">
              <a:latin typeface="Cambria" pitchFamily="18" charset="0"/>
              <a:ea typeface="Cambria" pitchFamily="18" charset="0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400" dirty="0">
                <a:latin typeface="Cambria" pitchFamily="18" charset="0"/>
                <a:ea typeface="Cambria" pitchFamily="18" charset="0"/>
                <a:cs typeface="Arial"/>
                <a:sym typeface="Arial"/>
              </a:rPr>
              <a:t>     encourage joint responsibility in waste management and innovation</a:t>
            </a:r>
            <a:endParaRPr sz="240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87608" y="131485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1"/>
          <p:cNvSpPr txBox="1">
            <a:spLocks noGrp="1"/>
          </p:cNvSpPr>
          <p:nvPr>
            <p:ph type="title"/>
          </p:nvPr>
        </p:nvSpPr>
        <p:spPr>
          <a:xfrm>
            <a:off x="1828800" y="624110"/>
            <a:ext cx="10206181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2800"/>
              <a:buFont typeface="Arial Black"/>
              <a:buNone/>
            </a:pPr>
            <a:r>
              <a:rPr lang="en-US" sz="280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PROJECT BENEFITS TO THE INSTITUTION</a:t>
            </a:r>
            <a:endParaRPr/>
          </a:p>
        </p:txBody>
      </p:sp>
      <p:sp>
        <p:nvSpPr>
          <p:cNvPr id="400" name="Google Shape;400;p51"/>
          <p:cNvSpPr txBox="1">
            <a:spLocks noGrp="1"/>
          </p:cNvSpPr>
          <p:nvPr>
            <p:ph type="body" idx="1"/>
          </p:nvPr>
        </p:nvSpPr>
        <p:spPr>
          <a:xfrm>
            <a:off x="1828800" y="2133600"/>
            <a:ext cx="9675812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400"/>
              <a:buChar char="🠶"/>
            </a:pP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Offers real world example of sustainable resource management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400"/>
              <a:buChar char="🠶"/>
            </a:pP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Student teachers learn about environmental education, circular economy and community engagement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400"/>
              <a:buChar char="🠶"/>
            </a:pP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Can be integrated into EVS and Work education Curriculam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96939" y="206130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2"/>
          <p:cNvSpPr txBox="1">
            <a:spLocks noGrp="1"/>
          </p:cNvSpPr>
          <p:nvPr>
            <p:ph type="title"/>
          </p:nvPr>
        </p:nvSpPr>
        <p:spPr>
          <a:xfrm>
            <a:off x="1801091" y="624110"/>
            <a:ext cx="9703521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200"/>
              <a:buFont typeface="Arial Black"/>
              <a:buNone/>
            </a:pPr>
            <a:r>
              <a:rPr lang="en-US" sz="320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HOW THE PROJECT  WORKS!</a:t>
            </a:r>
            <a:endParaRPr/>
          </a:p>
        </p:txBody>
      </p:sp>
      <p:sp>
        <p:nvSpPr>
          <p:cNvPr id="406" name="Google Shape;406;p52"/>
          <p:cNvSpPr txBox="1">
            <a:spLocks noGrp="1"/>
          </p:cNvSpPr>
          <p:nvPr>
            <p:ph type="body" idx="1"/>
          </p:nvPr>
        </p:nvSpPr>
        <p:spPr>
          <a:xfrm>
            <a:off x="2161309" y="1727201"/>
            <a:ext cx="9343303" cy="418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 u="sng">
                <a:latin typeface="Arial Black"/>
                <a:ea typeface="Arial Black"/>
                <a:cs typeface="Arial Black"/>
                <a:sym typeface="Arial Black"/>
              </a:rPr>
              <a:t>Green campus initiative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000" u="sng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Promotes the institute as a model for sustainability and innovation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Reduces waste generated during festivals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000" u="sng">
                <a:latin typeface="Arial Black"/>
                <a:ea typeface="Arial Black"/>
                <a:cs typeface="Arial Black"/>
                <a:sym typeface="Arial Black"/>
              </a:rPr>
              <a:t>Hands on project work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000" u="sng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Trainees participate in the banana fiber process: documentation , awareness drives , exhibitions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Offers opportunities for action research , case studies or school project.</a:t>
            </a: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78278" y="140816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3"/>
          <p:cNvSpPr txBox="1">
            <a:spLocks noGrp="1"/>
          </p:cNvSpPr>
          <p:nvPr>
            <p:ph type="title"/>
          </p:nvPr>
        </p:nvSpPr>
        <p:spPr>
          <a:xfrm>
            <a:off x="2521527" y="624110"/>
            <a:ext cx="8983085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ct val="100000"/>
              <a:buFont typeface="Arial Black"/>
              <a:buNone/>
            </a:pPr>
            <a:r>
              <a:rPr lang="en-US" sz="3200" u="sng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Recognition and collaboration</a:t>
            </a:r>
            <a:r>
              <a:rPr lang="en-US" u="sng"/>
              <a:t/>
            </a:r>
            <a:br>
              <a:rPr lang="en-US" u="sng"/>
            </a:br>
            <a:endParaRPr/>
          </a:p>
        </p:txBody>
      </p:sp>
      <p:sp>
        <p:nvSpPr>
          <p:cNvPr id="412" name="Google Shape;412;p53"/>
          <p:cNvSpPr txBox="1">
            <a:spLocks noGrp="1"/>
          </p:cNvSpPr>
          <p:nvPr>
            <p:ph type="body" idx="1"/>
          </p:nvPr>
        </p:nvSpPr>
        <p:spPr>
          <a:xfrm>
            <a:off x="2589212" y="1431635"/>
            <a:ext cx="8780752" cy="4978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Opens doors for partnership with eco conscious NGO’s , local bodies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May receive recognition for innovative environmental education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400" u="sng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Use of final products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000" u="sng">
              <a:latin typeface="Cambria"/>
              <a:ea typeface="Cambria"/>
              <a:cs typeface="Cambria"/>
              <a:sym typeface="Cambria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Banana fiber can be used to make eco friendly folders , craft items ,mats , ropes and teacher training resources.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Products can be sold , gifted during events or used in the institution.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96939" y="131485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4"/>
          <p:cNvSpPr txBox="1">
            <a:spLocks noGrp="1"/>
          </p:cNvSpPr>
          <p:nvPr>
            <p:ph type="title"/>
          </p:nvPr>
        </p:nvSpPr>
        <p:spPr>
          <a:xfrm>
            <a:off x="1602509" y="644093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600"/>
              <a:buFont typeface="Arial Black"/>
              <a:buNone/>
            </a:pPr>
            <a:r>
              <a:rPr lang="en-US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OUR ROADMAP</a:t>
            </a:r>
            <a:endParaRPr/>
          </a:p>
        </p:txBody>
      </p:sp>
      <p:graphicFrame>
        <p:nvGraphicFramePr>
          <p:cNvPr id="418" name="Google Shape;418;p54"/>
          <p:cNvGraphicFramePr/>
          <p:nvPr/>
        </p:nvGraphicFramePr>
        <p:xfrm>
          <a:off x="1592825" y="1653309"/>
          <a:ext cx="9321000" cy="4865225"/>
        </p:xfrm>
        <a:graphic>
          <a:graphicData uri="http://schemas.openxmlformats.org/drawingml/2006/table">
            <a:tbl>
              <a:tblPr firstRow="1" bandRow="1">
                <a:noFill/>
                <a:tableStyleId>{749F39E5-A386-4D17-A116-7806A2B74026}</a:tableStyleId>
              </a:tblPr>
              <a:tblGrid>
                <a:gridCol w="3107000"/>
                <a:gridCol w="3107000"/>
                <a:gridCol w="3107000"/>
              </a:tblGrid>
              <a:tr h="332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ACTIVITY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STAKEHOLDER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92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Banana fiber workshop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Hands on training in fiber extraction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Trainees and community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1071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Community collection drive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Organize stem collection post festival and harvest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Community and trainees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775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Craft making workshop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Using fiber to create usable items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Trainees  and community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92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Sustainable exhibition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Displaying eco products and promoting reuse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Local schools and public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</a:tr>
              <a:tr h="775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Curriculum integration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EVS lessons on Resource recovery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Trainees and faculty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59617" y="187469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5"/>
          <p:cNvSpPr txBox="1">
            <a:spLocks noGrp="1"/>
          </p:cNvSpPr>
          <p:nvPr>
            <p:ph type="title"/>
          </p:nvPr>
        </p:nvSpPr>
        <p:spPr>
          <a:xfrm>
            <a:off x="2212258" y="624110"/>
            <a:ext cx="9292354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95526"/>
              </a:buClr>
              <a:buSzPts val="3600"/>
              <a:buFont typeface="Arial Black"/>
              <a:buNone/>
            </a:pPr>
            <a:r>
              <a:rPr lang="en-US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CONCLUSION</a:t>
            </a:r>
            <a:endParaRPr/>
          </a:p>
        </p:txBody>
      </p:sp>
      <p:sp>
        <p:nvSpPr>
          <p:cNvPr id="424" name="Google Shape;424;p55"/>
          <p:cNvSpPr txBox="1">
            <a:spLocks noGrp="1"/>
          </p:cNvSpPr>
          <p:nvPr>
            <p:ph type="body" idx="1"/>
          </p:nvPr>
        </p:nvSpPr>
        <p:spPr>
          <a:xfrm>
            <a:off x="1764145" y="2133600"/>
            <a:ext cx="9467273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	</a:t>
            </a: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This initiative embeds sustainability into teacher education, empowers local community and gives life to cultural and agricultural waste . It not only solves a local waste problem but transforms it into economic opportunity, educational content and environmental action</a:t>
            </a: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06270" y="131485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6"/>
          <p:cNvSpPr/>
          <p:nvPr/>
        </p:nvSpPr>
        <p:spPr>
          <a:xfrm>
            <a:off x="2660072" y="1905001"/>
            <a:ext cx="7850909" cy="212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Director</a:t>
            </a: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CSIR-North East Institute of Science &amp; Technology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JORHAT 785 006, Assam, India.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E.MAIL	: </a:t>
            </a:r>
            <a:r>
              <a:rPr lang="en-US" sz="2400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3"/>
              </a:rPr>
              <a:t>director@neist.res.in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Web Site : www.neist.res.in</a:t>
            </a:r>
            <a:endParaRPr sz="2400" b="1">
              <a:solidFill>
                <a:srgbClr val="008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30" name="Google Shape;430;p56"/>
          <p:cNvSpPr/>
          <p:nvPr/>
        </p:nvSpPr>
        <p:spPr>
          <a:xfrm>
            <a:off x="2309091" y="720436"/>
            <a:ext cx="888538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95526"/>
                </a:solidFill>
                <a:latin typeface="Arial Black"/>
                <a:ea typeface="Arial Black"/>
                <a:cs typeface="Arial Black"/>
                <a:sym typeface="Arial Black"/>
              </a:rPr>
              <a:t>FOR DETAILS PLEASE  CONTACT :</a:t>
            </a: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34262" y="112824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7408" y="858972"/>
            <a:ext cx="2596896" cy="235057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36" name="Google Shape;436;p57"/>
          <p:cNvSpPr txBox="1">
            <a:spLocks noGrp="1"/>
          </p:cNvSpPr>
          <p:nvPr>
            <p:ph type="title"/>
          </p:nvPr>
        </p:nvSpPr>
        <p:spPr>
          <a:xfrm>
            <a:off x="1609344" y="3502152"/>
            <a:ext cx="8650224" cy="1563624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lang="en-US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 acknowledge the contribution of Puna Das, Lecturer, Work Education transferred to DIET, Dhemaji last month. </a:t>
            </a:r>
            <a:endParaRPr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50286" y="196800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8"/>
          <p:cNvSpPr txBox="1"/>
          <p:nvPr/>
        </p:nvSpPr>
        <p:spPr>
          <a:xfrm>
            <a:off x="4204855" y="2498437"/>
            <a:ext cx="397737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495526"/>
                </a:solidFill>
                <a:latin typeface="Algerian"/>
                <a:ea typeface="Algerian"/>
                <a:cs typeface="Algerian"/>
                <a:sym typeface="Algerian"/>
              </a:rPr>
              <a:t>Thank You…</a:t>
            </a:r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048000" y="619050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dirty="0" smtClean="0">
                <a:solidFill>
                  <a:schemeClr val="dk1"/>
                </a:solidFill>
              </a:rPr>
              <a:t>Please log into </a:t>
            </a:r>
            <a:r>
              <a:rPr lang="en-US" u="sng" dirty="0" smtClean="0">
                <a:solidFill>
                  <a:schemeClr val="hlink"/>
                </a:solidFill>
                <a:hlinkClick r:id="rId3"/>
              </a:rPr>
              <a:t>www.dietjorhat.in</a:t>
            </a:r>
            <a:endParaRPr lang="en-US" dirty="0" smtClean="0">
              <a:solidFill>
                <a:schemeClr val="dk1"/>
              </a:solidFill>
            </a:endParaRPr>
          </a:p>
          <a:p>
            <a:pPr lvl="0" algn="ctr"/>
            <a:r>
              <a:rPr lang="en-US" dirty="0" smtClean="0">
                <a:solidFill>
                  <a:schemeClr val="dk1"/>
                </a:solidFill>
              </a:rPr>
              <a:t>Email address: dietjorhat@rediffmail.com</a:t>
            </a:r>
            <a:endParaRPr lang="en-US" dirty="0"/>
          </a:p>
        </p:txBody>
      </p:sp>
      <p:pic>
        <p:nvPicPr>
          <p:cNvPr id="4" name="Picture 3" descr="C:\Users\Dell\Desktop\99409970-ce84-45b0-981d-74c038abdef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50286" y="196800"/>
            <a:ext cx="1538514" cy="13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786</Words>
  <PresentationFormat>Custom</PresentationFormat>
  <Paragraphs>158</Paragraphs>
  <Slides>42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Wisp</vt:lpstr>
      <vt:lpstr>        INITIATIVE BY  DIET JORHAT, TITABAR                        CENTRE OF EXCELLENCE</vt:lpstr>
      <vt:lpstr>OUR VISION</vt:lpstr>
      <vt:lpstr>EMPOWERING STUDENT TEACHERS FOR SUSTAINABLE WASTE MANAGEMENT</vt:lpstr>
      <vt:lpstr>BACKGROUND </vt:lpstr>
      <vt:lpstr>GREEN AUDIT AND BIODIVERSITY REGISTER BY ASTEC </vt:lpstr>
      <vt:lpstr>TURNING WASTE INTO WEALTH :OUR INITIATIVE       </vt:lpstr>
      <vt:lpstr> OUR FOCUS</vt:lpstr>
      <vt:lpstr>             WASTE WITHIN AND OUTSIDE THE CAMPUS</vt:lpstr>
      <vt:lpstr>                     COLLECTION OF WASTE</vt:lpstr>
      <vt:lpstr>TYPES OF WASTE  </vt:lpstr>
      <vt:lpstr>WASTE IS SEGREGATED INTO THREE CATEGORIES: ORGANIC, PLASTIC AND OTHER WASTES:</vt:lpstr>
      <vt:lpstr>and VERMICOMPOSTING UNIT</vt:lpstr>
      <vt:lpstr> WASTE MANAGEMENT WITHIN THE CAMPUS    </vt:lpstr>
      <vt:lpstr> CONSTRUCTION OF SITTING CUM RESTING AREAS USING PLASTIC BOTTLES , SINGLE USE PLASTICS AND WRAPPERS. A TOTAL OF 500 PLASTIC BOTTLES WERE COLLECTED WITHIN THE CAMPUS POST PANCHAYAT ELECTION AND WAS USED FOR CONSTRUCTION . </vt:lpstr>
      <vt:lpstr>Using eco bricks for construction of sitting areas in the campus</vt:lpstr>
      <vt:lpstr>OUR TRANSFORMERS: TURNING WASTE INTO LEARNING OPPORTUNITIES.   </vt:lpstr>
      <vt:lpstr>                SUSTAINABLE AND ECO FRIENDLY LIVING:                         WAITING CUM SITTING AREA</vt:lpstr>
      <vt:lpstr>WASTE MANAGEMENT OUTSIDE CAMPUS    </vt:lpstr>
      <vt:lpstr> WASTE MANAGEMENT THROUGH UNITY: COMMUNITY INVOLVEMENT</vt:lpstr>
      <vt:lpstr>AND  WITH SUPPORT FROM CSIR-NORTH EAST INSTITUTE OF SCIENCE AND TECHNOLOGY ASSAM ,WE STARTED OUR PROJECT   ‘TRANSFORMING WASTE TO WEALTH’</vt:lpstr>
      <vt:lpstr>TRAINING ON BANANA FIBER BY CSIR-NEIST ASSAM INDIA. STUDENTS ,FACULTY AND COMMUNITY MEMBERS PARTICIPATED.</vt:lpstr>
      <vt:lpstr>METHOD OF BANANA FIBER EXTRACTION</vt:lpstr>
      <vt:lpstr>MANUFACTURING PROCESS OF BANANA FIBER      </vt:lpstr>
      <vt:lpstr>Slide 24</vt:lpstr>
      <vt:lpstr>EXTRACTING FIBER MANUALLY BY USING STEEL GLASS</vt:lpstr>
      <vt:lpstr>CLEANING AND COMBING </vt:lpstr>
      <vt:lpstr>The husk/pulp is converted into compost in the composting unit</vt:lpstr>
      <vt:lpstr>FIBER READY FOR USE TO MAKE ECO FRIENDLY ITEMS</vt:lpstr>
      <vt:lpstr>FIBER BUNDLES</vt:lpstr>
      <vt:lpstr>Slide 30</vt:lpstr>
      <vt:lpstr>PRODUCTS TO BE MADE IN WORKSHOP AFTER END SEMESTER EXAMINATION </vt:lpstr>
      <vt:lpstr>WHY WE INVOLVED COMMUNITY </vt:lpstr>
      <vt:lpstr>Slide 33</vt:lpstr>
      <vt:lpstr>Project Benefits to Community</vt:lpstr>
      <vt:lpstr>PROJECT BENEFITS TO THE INSTITUTION</vt:lpstr>
      <vt:lpstr>HOW THE PROJECT  WORKS!</vt:lpstr>
      <vt:lpstr>Recognition and collaboration </vt:lpstr>
      <vt:lpstr>OUR ROADMAP</vt:lpstr>
      <vt:lpstr>CONCLUSION</vt:lpstr>
      <vt:lpstr>Slide 40</vt:lpstr>
      <vt:lpstr>We acknowledge the contribution of Puna Das, Lecturer, Work Education transferred to DIET, Dhemaji last month. 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INITIATIVE BY  DIET JORHAT</dc:title>
  <cp:lastModifiedBy>Dell</cp:lastModifiedBy>
  <cp:revision>11</cp:revision>
  <dcterms:modified xsi:type="dcterms:W3CDTF">2025-07-18T08:25:27Z</dcterms:modified>
</cp:coreProperties>
</file>